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57" r:id="rId4"/>
    <p:sldId id="258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720"/>
  </p:normalViewPr>
  <p:slideViewPr>
    <p:cSldViewPr snapToGrid="0" snapToObjects="1" showGuides="1">
      <p:cViewPr varScale="1">
        <p:scale>
          <a:sx n="126" d="100"/>
          <a:sy n="126" d="100"/>
        </p:scale>
        <p:origin x="584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11/12/25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BFD5E-6755-7B46-A21F-1BE8761548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Church Management system (CMS)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FD4C8C-19C3-1342-905F-4D73A5696F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Elk Creek Baptist Church </a:t>
            </a:r>
          </a:p>
          <a:p>
            <a:r>
              <a:rPr lang="en-US" dirty="0"/>
              <a:t>November 15, 2025</a:t>
            </a:r>
          </a:p>
        </p:txBody>
      </p:sp>
    </p:spTree>
    <p:extLst>
      <p:ext uri="{BB962C8B-B14F-4D97-AF65-F5344CB8AC3E}">
        <p14:creationId xmlns:p14="http://schemas.microsoft.com/office/powerpoint/2010/main" val="2286666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E281C-5887-3FA2-15C3-C579B750E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requirement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A61A9-745E-D151-63FD-E6F3E152A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213440"/>
            <a:ext cx="9603275" cy="3450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Find a software package that will help us efficiently manage church functions and enhance communications while also </a:t>
            </a:r>
            <a:r>
              <a:rPr lang="en-US" sz="3200" u="sng" dirty="0"/>
              <a:t>reducing the workload</a:t>
            </a:r>
            <a:r>
              <a:rPr lang="en-US" sz="3200" dirty="0"/>
              <a:t> on key volunteer staff.</a:t>
            </a:r>
          </a:p>
        </p:txBody>
      </p:sp>
    </p:spTree>
    <p:extLst>
      <p:ext uri="{BB962C8B-B14F-4D97-AF65-F5344CB8AC3E}">
        <p14:creationId xmlns:p14="http://schemas.microsoft.com/office/powerpoint/2010/main" val="2280844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4C99F-73CC-E74C-9AC9-0ADB50E3F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8" y="867037"/>
            <a:ext cx="9603275" cy="1049235"/>
          </a:xfrm>
        </p:spPr>
        <p:txBody>
          <a:bodyPr/>
          <a:lstStyle/>
          <a:p>
            <a:r>
              <a:rPr lang="en-US" dirty="0"/>
              <a:t>Our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F91FA-3F58-C94A-87B2-B042CA672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Exploratory search for candidate systems – July 2024</a:t>
            </a:r>
          </a:p>
          <a:p>
            <a:r>
              <a:rPr lang="en-US" dirty="0"/>
              <a:t>Developed requirements – August to September 2024</a:t>
            </a:r>
          </a:p>
          <a:p>
            <a:r>
              <a:rPr lang="en-US" dirty="0"/>
              <a:t>Prioritizing requirements – October 2024</a:t>
            </a:r>
          </a:p>
          <a:p>
            <a:r>
              <a:rPr lang="en-US" dirty="0"/>
              <a:t>Narrowed down selections (6) based on the requirements – November 2024</a:t>
            </a:r>
          </a:p>
          <a:p>
            <a:r>
              <a:rPr lang="en-US" dirty="0"/>
              <a:t>Shared initial findings and Demonstration to Communications Committee – January 2025</a:t>
            </a:r>
          </a:p>
          <a:p>
            <a:r>
              <a:rPr lang="en-US" dirty="0"/>
              <a:t>Beta-Testing – March to September 2025</a:t>
            </a:r>
          </a:p>
          <a:p>
            <a:r>
              <a:rPr lang="en-US" dirty="0"/>
              <a:t>Presentation to Admin Council – October 2025</a:t>
            </a:r>
          </a:p>
          <a:p>
            <a:r>
              <a:rPr lang="en-US" dirty="0"/>
              <a:t>Decision to Proceed – November 2025</a:t>
            </a:r>
          </a:p>
        </p:txBody>
      </p:sp>
    </p:spTree>
    <p:extLst>
      <p:ext uri="{BB962C8B-B14F-4D97-AF65-F5344CB8AC3E}">
        <p14:creationId xmlns:p14="http://schemas.microsoft.com/office/powerpoint/2010/main" val="1484056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C70BFDB-979D-4D01-8764-154458F98B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FCB5B7-E85D-4C9D-AE9B-2B04C20D7C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C48EA7D-6DFA-4BAB-B557-0D500356BE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2239" y="482171"/>
            <a:ext cx="4074533" cy="5149101"/>
            <a:chOff x="632239" y="482171"/>
            <a:chExt cx="4074533" cy="5149101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A792C74-3AEF-46D7-BB84-FE0A1C9FDD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239" y="482171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3F01C4D-F010-44B1-B80D-DE6D0036F4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5298" y="812507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66DEDBC9-7E02-4AC1-84C0-28900C560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7042" y="977965"/>
            <a:ext cx="3124515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D8167BA-4647-4588-9EF8-AFA0496DC8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90359" y="1847088"/>
            <a:ext cx="554803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92FD0E6-C898-3847-82DE-A05E9C8EC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8043" y="804520"/>
            <a:ext cx="5550355" cy="1049235"/>
          </a:xfrm>
        </p:spPr>
        <p:txBody>
          <a:bodyPr>
            <a:normAutofit/>
          </a:bodyPr>
          <a:lstStyle/>
          <a:p>
            <a:r>
              <a:rPr lang="en-US" dirty="0"/>
              <a:t>Candidate systems </a:t>
            </a:r>
            <a:br>
              <a:rPr lang="en-US" dirty="0"/>
            </a:br>
            <a:r>
              <a:rPr lang="en-US" sz="2000" dirty="0"/>
              <a:t>(for Medium-sized churches *)</a:t>
            </a:r>
            <a:endParaRPr lang="en-US" dirty="0"/>
          </a:p>
        </p:txBody>
      </p:sp>
      <p:pic>
        <p:nvPicPr>
          <p:cNvPr id="5" name="Graphic 4" descr="Clipboard with solid fill">
            <a:extLst>
              <a:ext uri="{FF2B5EF4-FFF2-40B4-BE49-F238E27FC236}">
                <a16:creationId xmlns:a16="http://schemas.microsoft.com/office/drawing/2014/main" id="{F01DF5FD-EABA-0D37-CACA-E62A0BFB91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85438" y="1649879"/>
            <a:ext cx="2799103" cy="27991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18A06-5B64-764B-9172-95051C28D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8043" y="2253390"/>
            <a:ext cx="5550355" cy="345061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2400" dirty="0" err="1">
                <a:solidFill>
                  <a:srgbClr val="00B050"/>
                </a:solidFill>
              </a:rPr>
              <a:t>ChMeetings</a:t>
            </a:r>
            <a:r>
              <a:rPr lang="en-US" sz="2400" dirty="0">
                <a:solidFill>
                  <a:srgbClr val="00B050"/>
                </a:solidFill>
              </a:rPr>
              <a:t> – rated 4.8 out of 5.0</a:t>
            </a:r>
          </a:p>
          <a:p>
            <a:pPr>
              <a:lnSpc>
                <a:spcPct val="110000"/>
              </a:lnSpc>
            </a:pPr>
            <a:r>
              <a:rPr lang="en-US" sz="2400" dirty="0" err="1">
                <a:solidFill>
                  <a:srgbClr val="00B050"/>
                </a:solidFill>
              </a:rPr>
              <a:t>ChurchTrac</a:t>
            </a:r>
            <a:r>
              <a:rPr lang="en-US" sz="2400" dirty="0">
                <a:solidFill>
                  <a:srgbClr val="00B050"/>
                </a:solidFill>
              </a:rPr>
              <a:t> – rated 4.8</a:t>
            </a:r>
          </a:p>
          <a:p>
            <a:pPr>
              <a:lnSpc>
                <a:spcPct val="110000"/>
              </a:lnSpc>
            </a:pPr>
            <a:r>
              <a:rPr lang="en-US" sz="2400" dirty="0" err="1"/>
              <a:t>TouchPoint</a:t>
            </a:r>
            <a:r>
              <a:rPr lang="en-US" sz="2400" dirty="0"/>
              <a:t> – rated 4.3</a:t>
            </a:r>
          </a:p>
          <a:p>
            <a:pPr>
              <a:lnSpc>
                <a:spcPct val="110000"/>
              </a:lnSpc>
            </a:pPr>
            <a:r>
              <a:rPr lang="en-US" sz="2400" dirty="0" err="1"/>
              <a:t>FlockBase</a:t>
            </a:r>
            <a:r>
              <a:rPr lang="en-US" sz="2400" dirty="0"/>
              <a:t> – rated 4.7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Planning Center – rated 4.7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Breeze </a:t>
            </a:r>
            <a:r>
              <a:rPr lang="en-US" sz="2400" dirty="0" err="1"/>
              <a:t>ChMS</a:t>
            </a:r>
            <a:r>
              <a:rPr lang="en-US" sz="2400" dirty="0"/>
              <a:t> – rated 4.8</a:t>
            </a:r>
          </a:p>
          <a:p>
            <a:pPr>
              <a:lnSpc>
                <a:spcPct val="110000"/>
              </a:lnSpc>
            </a:pPr>
            <a:endParaRPr lang="en-US" sz="17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700" dirty="0"/>
              <a:t>* </a:t>
            </a:r>
            <a:r>
              <a:rPr lang="en-US" sz="1600" dirty="0"/>
              <a:t>Up to 500 members</a:t>
            </a:r>
            <a:endParaRPr lang="en-US" sz="17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AC44D98-B853-4420-8ED4-E3792706D4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6625410-A0A9-42B8-96F9-540C7C42C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586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5C8DB-8BA1-AE42-A57A-AFBCCDA9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1581" y="967621"/>
            <a:ext cx="9603275" cy="1049235"/>
          </a:xfrm>
        </p:spPr>
        <p:txBody>
          <a:bodyPr/>
          <a:lstStyle/>
          <a:p>
            <a:r>
              <a:rPr lang="en-US" dirty="0"/>
              <a:t>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A616A-723C-2746-AC66-0E16705BD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7144" y="1804326"/>
            <a:ext cx="3166141" cy="4374051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1600" dirty="0"/>
              <a:t>People Management</a:t>
            </a:r>
          </a:p>
          <a:p>
            <a:pPr lvl="0"/>
            <a:r>
              <a:rPr lang="en-US" sz="1600" dirty="0"/>
              <a:t>Send Emails &amp; Texts</a:t>
            </a:r>
          </a:p>
          <a:p>
            <a:pPr lvl="0"/>
            <a:r>
              <a:rPr lang="en-US" sz="1600" dirty="0"/>
              <a:t>Event Registration &amp; Payment</a:t>
            </a:r>
          </a:p>
          <a:p>
            <a:r>
              <a:rPr lang="en-US" sz="1600" dirty="0"/>
              <a:t>Member Portal</a:t>
            </a:r>
          </a:p>
          <a:p>
            <a:r>
              <a:rPr lang="en-US" sz="1600" dirty="0"/>
              <a:t>Mobile App</a:t>
            </a:r>
          </a:p>
          <a:p>
            <a:pPr lvl="0"/>
            <a:r>
              <a:rPr lang="en-US" sz="1600" dirty="0"/>
              <a:t>Calendar</a:t>
            </a:r>
          </a:p>
          <a:p>
            <a:pPr lvl="0"/>
            <a:r>
              <a:rPr lang="en-US" sz="1600" dirty="0"/>
              <a:t>Volunteer Scheduling</a:t>
            </a:r>
          </a:p>
          <a:p>
            <a:pPr lvl="0"/>
            <a:r>
              <a:rPr lang="en-US" sz="1600" dirty="0"/>
              <a:t>Appointments</a:t>
            </a:r>
          </a:p>
          <a:p>
            <a:pPr lvl="0"/>
            <a:r>
              <a:rPr lang="en-US" sz="1600" dirty="0"/>
              <a:t>Worship Planning</a:t>
            </a:r>
          </a:p>
          <a:p>
            <a:pPr lvl="0"/>
            <a:r>
              <a:rPr lang="en-US" sz="1600" dirty="0"/>
              <a:t>Online Giving &amp; Pledges</a:t>
            </a:r>
          </a:p>
          <a:p>
            <a:pPr lvl="0"/>
            <a:r>
              <a:rPr lang="en-US" sz="1600" dirty="0"/>
              <a:t>Accounting Module (Included)</a:t>
            </a:r>
          </a:p>
        </p:txBody>
      </p:sp>
      <p:pic>
        <p:nvPicPr>
          <p:cNvPr id="5" name="Picture 4" descr="A screenshot of a calendar&#10;&#10;AI-generated content may be incorrect.">
            <a:extLst>
              <a:ext uri="{FF2B5EF4-FFF2-40B4-BE49-F238E27FC236}">
                <a16:creationId xmlns:a16="http://schemas.microsoft.com/office/drawing/2014/main" id="{22397BED-74E1-B0B8-5073-552017711B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3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65347" y="93409"/>
            <a:ext cx="4491990" cy="579697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0AF317F-92D6-3F43-7654-49FCB5429318}"/>
              </a:ext>
            </a:extLst>
          </p:cNvPr>
          <p:cNvSpPr txBox="1"/>
          <p:nvPr/>
        </p:nvSpPr>
        <p:spPr>
          <a:xfrm>
            <a:off x="8757337" y="5726601"/>
            <a:ext cx="260877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1400" dirty="0"/>
              <a:t>* Tech Support included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907B87-FBD7-77AE-14F8-BCFFDBD902DC}"/>
              </a:ext>
            </a:extLst>
          </p:cNvPr>
          <p:cNvSpPr txBox="1"/>
          <p:nvPr/>
        </p:nvSpPr>
        <p:spPr>
          <a:xfrm>
            <a:off x="8821836" y="5004487"/>
            <a:ext cx="3246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$40 per month or $400 per year</a:t>
            </a:r>
          </a:p>
        </p:txBody>
      </p:sp>
    </p:spTree>
    <p:extLst>
      <p:ext uri="{BB962C8B-B14F-4D97-AF65-F5344CB8AC3E}">
        <p14:creationId xmlns:p14="http://schemas.microsoft.com/office/powerpoint/2010/main" val="3067625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A85AB-4A8F-C143-8649-2226F5337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92056465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73</TotalTime>
  <Words>192</Words>
  <Application>Microsoft Macintosh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Wingdings</vt:lpstr>
      <vt:lpstr>Gallery</vt:lpstr>
      <vt:lpstr>Church Management system (CMS)</vt:lpstr>
      <vt:lpstr>Basic requirement</vt:lpstr>
      <vt:lpstr>Our process</vt:lpstr>
      <vt:lpstr>Candidate systems  (for Medium-sized churches *)</vt:lpstr>
      <vt:lpstr>FEATURES</vt:lpstr>
      <vt:lpstr>Questions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Church Management systems (CMS)</dc:title>
  <dc:subject/>
  <dc:creator>Steve Jones</dc:creator>
  <cp:keywords/>
  <dc:description/>
  <cp:lastModifiedBy>The Jones Family</cp:lastModifiedBy>
  <cp:revision>17</cp:revision>
  <dcterms:created xsi:type="dcterms:W3CDTF">2025-01-29T00:40:22Z</dcterms:created>
  <dcterms:modified xsi:type="dcterms:W3CDTF">2025-11-12T18:01:19Z</dcterms:modified>
  <cp:category/>
</cp:coreProperties>
</file>